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Default Extension="wdp" ContentType="image/vnd.ms-photo"/>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embeddings/Microsoft_Equation1.bin" ContentType="application/vnd.openxmlformats-officedocument.oleObject"/>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49" r:id="rId1"/>
  </p:sldMasterIdLst>
  <p:notesMasterIdLst>
    <p:notesMasterId r:id="rId12"/>
  </p:notesMasterIdLst>
  <p:sldIdLst>
    <p:sldId id="256" r:id="rId2"/>
    <p:sldId id="257" r:id="rId3"/>
    <p:sldId id="258" r:id="rId4"/>
    <p:sldId id="266" r:id="rId5"/>
    <p:sldId id="260" r:id="rId6"/>
    <p:sldId id="264" r:id="rId7"/>
    <p:sldId id="267" r:id="rId8"/>
    <p:sldId id="262" r:id="rId9"/>
    <p:sldId id="263"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6" d="100"/>
          <a:sy n="126" d="100"/>
        </p:scale>
        <p:origin x="-3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483A9-A372-074C-8575-527D26EBE97E}" type="datetimeFigureOut">
              <a:rPr lang="en-US" smtClean="0"/>
              <a:pPr/>
              <a:t>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DA346-4867-A848-8290-911C76B3AF1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23598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DA346-4867-A848-8290-911C76B3AF1B}"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556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pPr/>
              <a:t>10/20/11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08C7B63B-A0EB-834D-9ECE-A048AB7D189B}" type="datetimeFigureOut">
              <a:rPr lang="en-US" smtClean="0"/>
              <a:pPr/>
              <a:t>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8C7B63B-A0EB-834D-9ECE-A048AB7D189B}" type="datetimeFigureOut">
              <a:rPr lang="en-US" smtClean="0"/>
              <a:pPr/>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8C7B63B-A0EB-834D-9ECE-A048AB7D189B}" type="datetimeFigureOut">
              <a:rPr lang="en-US" smtClean="0"/>
              <a:pPr/>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8C7B63B-A0EB-834D-9ECE-A048AB7D189B}" type="datetimeFigureOut">
              <a:rPr lang="en-US" smtClean="0"/>
              <a:pPr/>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pPr/>
              <a:t>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8C7B63B-A0EB-834D-9ECE-A048AB7D189B}" type="datetimeFigureOut">
              <a:rPr lang="en-US" smtClean="0"/>
              <a:pPr/>
              <a:t>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277D8-5CFA-F548-8F80-6D4CB7074B7B}"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8C7B63B-A0EB-834D-9ECE-A048AB7D189B}" type="datetimeFigureOut">
              <a:rPr lang="en-US" smtClean="0"/>
              <a:pPr/>
              <a:t>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277D8-5CFA-F548-8F80-6D4CB7074B7B}"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8C7B63B-A0EB-834D-9ECE-A048AB7D189B}" type="datetimeFigureOut">
              <a:rPr lang="en-US" smtClean="0"/>
              <a:pPr/>
              <a:t>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277D8-5CFA-F548-8F80-6D4CB7074B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08C7B63B-A0EB-834D-9ECE-A048AB7D189B}" type="datetimeFigureOut">
              <a:rPr lang="en-US" smtClean="0"/>
              <a:pPr/>
              <a:t>10/20/11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F62277D8-5CFA-F548-8F80-6D4CB7074B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phy.ilstu.edu/pte/publications/learning_sequences.pdf" TargetMode="External"/><Relationship Id="rId4" Type="http://schemas.openxmlformats.org/officeDocument/2006/relationships/hyperlink" Target="http://www.phy.ilstu.edu/pte/publications/LOQ-model-of-science-teaching.pdf" TargetMode="External"/><Relationship Id="rId5" Type="http://schemas.openxmlformats.org/officeDocument/2006/relationships/hyperlink" Target="http://www.phy.ilstu.edu/pte/publications/Sample-learning-sequences.pdf" TargetMode="External"/><Relationship Id="rId6" Type="http://schemas.openxmlformats.org/officeDocument/2006/relationships/hyperlink" Target="http://www.phy.ilstu.edu/pte/publications/Appendix-sample-learn-seq.pdf" TargetMode="External"/><Relationship Id="rId1" Type="http://schemas.openxmlformats.org/officeDocument/2006/relationships/slideLayout" Target="../slideLayouts/slideLayout2.xml"/><Relationship Id="rId2" Type="http://schemas.openxmlformats.org/officeDocument/2006/relationships/hyperlink" Target="http://www.phy.ilstu.edu/pte/publications/levels_of_inquiry.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hyperlink" Target="http://www.phy.ilstu.edu/pte/302content/student_lab_hdbk/slh.html" TargetMode="External"/><Relationship Id="rId4" Type="http://schemas.openxmlformats.org/officeDocument/2006/relationships/oleObject" Target="../embeddings/Microsoft_Equation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y.ilstu.edu/pte/302content/student_lab_hdbk/slh.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910" y="2492375"/>
            <a:ext cx="7717039" cy="1470025"/>
          </a:xfrm>
        </p:spPr>
        <p:txBody>
          <a:bodyPr>
            <a:normAutofit fontScale="90000"/>
          </a:bodyPr>
          <a:lstStyle/>
          <a:p>
            <a:pPr algn="ctr"/>
            <a:r>
              <a:rPr lang="en-US" dirty="0" smtClean="0"/>
              <a:t>Levels of Inquiry Model of Science Teaching: The Pendulum Learning Sequence</a:t>
            </a:r>
            <a:endParaRPr lang="en-US" dirty="0"/>
          </a:p>
        </p:txBody>
      </p:sp>
      <p:sp>
        <p:nvSpPr>
          <p:cNvPr id="3" name="Subtitle 2"/>
          <p:cNvSpPr>
            <a:spLocks noGrp="1"/>
          </p:cNvSpPr>
          <p:nvPr>
            <p:ph type="subTitle" idx="1"/>
          </p:nvPr>
        </p:nvSpPr>
        <p:spPr>
          <a:xfrm>
            <a:off x="1600201" y="4689469"/>
            <a:ext cx="6762749" cy="1797812"/>
          </a:xfrm>
        </p:spPr>
        <p:txBody>
          <a:bodyPr>
            <a:normAutofit/>
          </a:bodyPr>
          <a:lstStyle/>
          <a:p>
            <a:r>
              <a:rPr lang="en-US" dirty="0" smtClean="0"/>
              <a:t>Dr. Carl J. Wenning</a:t>
            </a:r>
          </a:p>
          <a:p>
            <a:r>
              <a:rPr lang="en-US" dirty="0" smtClean="0"/>
              <a:t>Physics Department</a:t>
            </a:r>
          </a:p>
          <a:p>
            <a:r>
              <a:rPr lang="en-US" dirty="0" smtClean="0"/>
              <a:t>Illinois State University</a:t>
            </a:r>
          </a:p>
          <a:p>
            <a:r>
              <a:rPr lang="en-US" dirty="0" smtClean="0"/>
              <a:t>Normal, Illinois  USA</a:t>
            </a:r>
            <a:endParaRPr lang="en-US" dirty="0"/>
          </a:p>
        </p:txBody>
      </p:sp>
      <p:pic>
        <p:nvPicPr>
          <p:cNvPr id="4" name="Picture 3" descr="isu logo.jpg"/>
          <p:cNvPicPr>
            <a:picLocks noChangeAspect="1"/>
          </p:cNvPicPr>
          <p:nvPr/>
        </p:nvPicPr>
        <p:blipFill>
          <a:blip r:embed="rId2">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3">
                    <a14:imgEffect>
                      <a14:backgroundRemoval t="10000" b="90000" l="10000" r="90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1433" y="4531481"/>
            <a:ext cx="1955800" cy="19558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6870756"/>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learn more about the Levels of Inquiry Method of Science Teaching</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hlinkClick r:id="rId2"/>
              </a:rPr>
              <a:t>Levels of inquiry: Hierarchies of pedagogical practices and inquiry processes. </a:t>
            </a:r>
            <a:r>
              <a:rPr lang="en-US" sz="2400" i="1" dirty="0">
                <a:hlinkClick r:id="rId2"/>
              </a:rPr>
              <a:t>Journal of Physics Teacher Education Online, </a:t>
            </a:r>
            <a:r>
              <a:rPr lang="en-US" sz="2400" dirty="0">
                <a:hlinkClick r:id="rId2"/>
              </a:rPr>
              <a:t>2(3), February 2005, pp. 3-11.</a:t>
            </a:r>
            <a:endParaRPr lang="en-US" sz="2400" dirty="0">
              <a:hlinkClick r:id="rId3"/>
            </a:endParaRPr>
          </a:p>
          <a:p>
            <a:r>
              <a:rPr lang="en-US" sz="2400" dirty="0">
                <a:hlinkClick r:id="rId3"/>
              </a:rPr>
              <a:t>Levels of inquiry: Using inquiry spectrum learning sequences to teach science. </a:t>
            </a:r>
            <a:r>
              <a:rPr lang="en-US" sz="2400" i="1" dirty="0">
                <a:hlinkClick r:id="rId3"/>
              </a:rPr>
              <a:t>Journal of Physics Teacher Education Online, </a:t>
            </a:r>
            <a:r>
              <a:rPr lang="en-US" sz="2400" dirty="0">
                <a:hlinkClick r:id="rId3"/>
              </a:rPr>
              <a:t>5(4), Summer 2010, pp 11-19.</a:t>
            </a:r>
            <a:endParaRPr lang="en-US" sz="2400" dirty="0"/>
          </a:p>
          <a:p>
            <a:r>
              <a:rPr lang="en-US" sz="2400" dirty="0">
                <a:hlinkClick r:id="rId4"/>
              </a:rPr>
              <a:t>The Levels of Inquiry Model of Science Teaching. </a:t>
            </a:r>
            <a:r>
              <a:rPr lang="en-US" sz="2400" i="1" dirty="0">
                <a:hlinkClick r:id="rId4"/>
              </a:rPr>
              <a:t>Journal of Physics Teacher Education Online, 6</a:t>
            </a:r>
            <a:r>
              <a:rPr lang="en-US" sz="2400" dirty="0">
                <a:hlinkClick r:id="rId4"/>
              </a:rPr>
              <a:t>(2), Summer 2011, 9-16</a:t>
            </a:r>
            <a:endParaRPr lang="en-US" sz="2400" dirty="0">
              <a:hlinkClick r:id="rId5"/>
            </a:endParaRPr>
          </a:p>
          <a:p>
            <a:r>
              <a:rPr lang="en-US" sz="2400" dirty="0">
                <a:hlinkClick r:id="rId5"/>
              </a:rPr>
              <a:t>Sample learning sequences based on the Levels of Inquiry Model of Science Teaching including </a:t>
            </a:r>
            <a:r>
              <a:rPr lang="en-US" sz="2400" dirty="0">
                <a:hlinkClick r:id="rId6"/>
              </a:rPr>
              <a:t>Appendix (with Manzoor Ali Khan). </a:t>
            </a:r>
            <a:r>
              <a:rPr lang="en-US" sz="2400" i="1" dirty="0">
                <a:hlinkClick r:id="rId6"/>
              </a:rPr>
              <a:t>Journal of Physics Teacher Education Online, 6</a:t>
            </a:r>
            <a:r>
              <a:rPr lang="en-US" sz="2400" dirty="0">
                <a:hlinkClick r:id="rId6"/>
              </a:rPr>
              <a:t>(2), Summer 2011, 17-30.</a:t>
            </a:r>
            <a:endParaRPr lang="en-US" sz="2400" dirty="0">
              <a:hlinkClick r:id="rId4"/>
            </a:endParaRP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598087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 of Inquiry Method </a:t>
            </a:r>
            <a:br>
              <a:rPr lang="en-US" dirty="0" smtClean="0"/>
            </a:br>
            <a:r>
              <a:rPr lang="en-US" dirty="0" smtClean="0"/>
              <a:t>of Science Teaching</a:t>
            </a:r>
            <a:endParaRPr lang="en-US" dirty="0"/>
          </a:p>
        </p:txBody>
      </p:sp>
      <p:sp>
        <p:nvSpPr>
          <p:cNvPr id="6" name="Content Placeholder 5"/>
          <p:cNvSpPr>
            <a:spLocks noGrp="1"/>
          </p:cNvSpPr>
          <p:nvPr>
            <p:ph idx="1"/>
          </p:nvPr>
        </p:nvSpPr>
        <p:spPr>
          <a:xfrm>
            <a:off x="779463" y="2605794"/>
            <a:ext cx="7666037" cy="3431936"/>
          </a:xfrm>
        </p:spPr>
        <p:txBody>
          <a:bodyPr/>
          <a:lstStyle/>
          <a:p>
            <a:r>
              <a:rPr lang="en-US" dirty="0" smtClean="0"/>
              <a:t>Each level of inquiry has associated with it different intellectual process skills. For example,</a:t>
            </a:r>
          </a:p>
          <a:p>
            <a:pPr lvl="1"/>
            <a:r>
              <a:rPr lang="en-US" dirty="0" smtClean="0"/>
              <a:t>Discovery learning – developing concepts</a:t>
            </a:r>
          </a:p>
          <a:p>
            <a:pPr lvl="1"/>
            <a:r>
              <a:rPr lang="en-US" dirty="0" smtClean="0"/>
              <a:t>Interactive demonstration – predicting and testing</a:t>
            </a:r>
          </a:p>
          <a:p>
            <a:pPr lvl="1"/>
            <a:r>
              <a:rPr lang="en-US" dirty="0" smtClean="0"/>
              <a:t>Inquiry lesson – designing a controlled experiment</a:t>
            </a:r>
          </a:p>
          <a:p>
            <a:pPr lvl="1"/>
            <a:r>
              <a:rPr lang="en-US" dirty="0" smtClean="0"/>
              <a:t>Inquiry labs – collecting and analyzing data</a:t>
            </a:r>
          </a:p>
          <a:p>
            <a:pPr lvl="1"/>
            <a:r>
              <a:rPr lang="en-US" dirty="0" smtClean="0"/>
              <a:t>Real-world application – solving authentic problems</a:t>
            </a:r>
          </a:p>
          <a:p>
            <a:pPr lvl="1"/>
            <a:r>
              <a:rPr lang="en-US" dirty="0" smtClean="0"/>
              <a:t>Hypothetical explanation – developing testable explanations</a:t>
            </a:r>
          </a:p>
          <a:p>
            <a:pPr lvl="1"/>
            <a:endParaRPr lang="en-US" dirty="0" smtClean="0"/>
          </a:p>
          <a:p>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62046179"/>
              </p:ext>
            </p:extLst>
          </p:nvPr>
        </p:nvGraphicFramePr>
        <p:xfrm>
          <a:off x="304142" y="1678605"/>
          <a:ext cx="8554357" cy="640080"/>
        </p:xfrm>
        <a:graphic>
          <a:graphicData uri="http://schemas.openxmlformats.org/drawingml/2006/table">
            <a:tbl>
              <a:tblPr firstRow="1" bandRow="1">
                <a:tableStyleId>{5C22544A-7EE6-4342-B048-85BDC9FD1C3A}</a:tableStyleId>
              </a:tblPr>
              <a:tblGrid>
                <a:gridCol w="1230441"/>
                <a:gridCol w="1661584"/>
                <a:gridCol w="1312333"/>
                <a:gridCol w="1301750"/>
                <a:gridCol w="1460500"/>
                <a:gridCol w="1587749"/>
              </a:tblGrid>
              <a:tr h="370840">
                <a:tc>
                  <a:txBody>
                    <a:bodyPr/>
                    <a:lstStyle/>
                    <a:p>
                      <a:pPr algn="ctr"/>
                      <a:r>
                        <a:rPr lang="en-US" b="0" dirty="0" smtClean="0"/>
                        <a:t>Discovery Learning</a:t>
                      </a:r>
                      <a:endParaRPr lang="en-US" b="0" dirty="0"/>
                    </a:p>
                  </a:txBody>
                  <a:tcPr marL="82321" marR="82321">
                    <a:solidFill>
                      <a:srgbClr val="FF0000"/>
                    </a:solidFill>
                  </a:tcPr>
                </a:tc>
                <a:tc>
                  <a:txBody>
                    <a:bodyPr/>
                    <a:lstStyle/>
                    <a:p>
                      <a:pPr algn="ctr"/>
                      <a:r>
                        <a:rPr lang="en-US" b="0" dirty="0" smtClean="0"/>
                        <a:t>Interactive</a:t>
                      </a:r>
                      <a:r>
                        <a:rPr lang="en-US" b="0" baseline="0" dirty="0" smtClean="0"/>
                        <a:t> Demonstration</a:t>
                      </a:r>
                      <a:endParaRPr lang="en-US" b="0" dirty="0"/>
                    </a:p>
                  </a:txBody>
                  <a:tcPr marL="82321" marR="82321">
                    <a:solidFill>
                      <a:srgbClr val="FF6600"/>
                    </a:solidFill>
                  </a:tcPr>
                </a:tc>
                <a:tc>
                  <a:txBody>
                    <a:bodyPr/>
                    <a:lstStyle/>
                    <a:p>
                      <a:pPr algn="ctr"/>
                      <a:r>
                        <a:rPr lang="en-US"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Inquiry </a:t>
                      </a:r>
                    </a:p>
                    <a:p>
                      <a:pPr algn="ctr"/>
                      <a:r>
                        <a:rPr lang="en-US"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Lesson</a:t>
                      </a:r>
                      <a:endParaRPr lang="en-US" sz="1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82321" marR="82321">
                    <a:solidFill>
                      <a:srgbClr val="FFFF00"/>
                    </a:solidFill>
                  </a:tcPr>
                </a:tc>
                <a:tc>
                  <a:txBody>
                    <a:bodyPr/>
                    <a:lstStyle/>
                    <a:p>
                      <a:pPr algn="ctr"/>
                      <a:r>
                        <a:rPr lang="en-US" b="0" dirty="0" smtClean="0"/>
                        <a:t>Inquir</a:t>
                      </a:r>
                      <a:r>
                        <a:rPr lang="en-US" b="0" baseline="0" dirty="0" smtClean="0"/>
                        <a:t>y </a:t>
                      </a:r>
                    </a:p>
                    <a:p>
                      <a:pPr algn="ctr"/>
                      <a:r>
                        <a:rPr lang="en-US" b="0" baseline="0" dirty="0" smtClean="0"/>
                        <a:t>Labs</a:t>
                      </a:r>
                      <a:endParaRPr lang="en-US" b="0" dirty="0"/>
                    </a:p>
                  </a:txBody>
                  <a:tcPr marL="82321" marR="82321">
                    <a:solidFill>
                      <a:srgbClr val="008000"/>
                    </a:solidFill>
                  </a:tcPr>
                </a:tc>
                <a:tc>
                  <a:txBody>
                    <a:bodyPr/>
                    <a:lstStyle/>
                    <a:p>
                      <a:pPr algn="ctr"/>
                      <a:r>
                        <a:rPr lang="en-US" b="0" dirty="0" smtClean="0"/>
                        <a:t>Real-world</a:t>
                      </a:r>
                      <a:r>
                        <a:rPr lang="en-US" b="0" baseline="0" dirty="0" smtClean="0"/>
                        <a:t> Application</a:t>
                      </a:r>
                      <a:endParaRPr lang="en-US" b="0" dirty="0"/>
                    </a:p>
                  </a:txBody>
                  <a:tcPr marL="82321" marR="82321">
                    <a:solidFill>
                      <a:srgbClr val="3366FF"/>
                    </a:solidFill>
                  </a:tcPr>
                </a:tc>
                <a:tc>
                  <a:txBody>
                    <a:bodyPr/>
                    <a:lstStyle/>
                    <a:p>
                      <a:pPr algn="ctr"/>
                      <a:r>
                        <a:rPr lang="en-US" b="0" dirty="0" smtClean="0"/>
                        <a:t>Hypothetical Explanation</a:t>
                      </a:r>
                      <a:endParaRPr lang="en-US" b="0" dirty="0"/>
                    </a:p>
                  </a:txBody>
                  <a:tcPr marL="82321" marR="82321">
                    <a:solidFill>
                      <a:srgbClr val="000090"/>
                    </a:solidFill>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266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1: Discovery Learning</a:t>
            </a:r>
            <a:endParaRPr lang="en-US" dirty="0"/>
          </a:p>
        </p:txBody>
      </p:sp>
      <p:sp>
        <p:nvSpPr>
          <p:cNvPr id="3" name="Content Placeholder 2"/>
          <p:cNvSpPr>
            <a:spLocks noGrp="1"/>
          </p:cNvSpPr>
          <p:nvPr>
            <p:ph idx="1"/>
          </p:nvPr>
        </p:nvSpPr>
        <p:spPr/>
        <p:txBody>
          <a:bodyPr/>
          <a:lstStyle/>
          <a:p>
            <a:r>
              <a:rPr lang="en-US" dirty="0" smtClean="0"/>
              <a:t>Students reflect on their mental models of pendulums by discussing various examples they have encountered.</a:t>
            </a:r>
          </a:p>
          <a:p>
            <a:r>
              <a:rPr lang="en-US" dirty="0" smtClean="0"/>
              <a:t>Students “play” with a pendulum without aid of time or distance measuring devices in order to determine the easily identifiable aspects of the system that can be directly measured. Terms are applied to new concepts such as length, period, amplitude, and mass. </a:t>
            </a:r>
          </a:p>
          <a:p>
            <a:r>
              <a:rPr lang="en-US" dirty="0" smtClean="0"/>
              <a:t>The concept of the simple pendulum is distinguished from that of the physical pendulum by comparing a swinging ball on a 1</a:t>
            </a:r>
            <a:r>
              <a:rPr lang="en-US" i="1" dirty="0" smtClean="0"/>
              <a:t>m</a:t>
            </a:r>
            <a:r>
              <a:rPr lang="en-US" dirty="0" smtClean="0"/>
              <a:t> string with a meter stick.</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111013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8152870" cy="1044388"/>
          </a:xfrm>
        </p:spPr>
        <p:txBody>
          <a:bodyPr/>
          <a:lstStyle/>
          <a:p>
            <a:r>
              <a:rPr lang="en-US" dirty="0" smtClean="0"/>
              <a:t>Level 2: Interactive Demonstration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teacher sets up a simple pendulum with a length of 20</a:t>
            </a:r>
            <a:r>
              <a:rPr lang="en-US" i="1" dirty="0" smtClean="0"/>
              <a:t>cm</a:t>
            </a:r>
            <a:r>
              <a:rPr lang="en-US" dirty="0" smtClean="0"/>
              <a:t> and demonstrates its motion and period reviewing concepts developed during discovery learning.</a:t>
            </a:r>
          </a:p>
          <a:p>
            <a:r>
              <a:rPr lang="en-US" dirty="0" smtClean="0"/>
              <a:t>The teacher asks, “What would happen if I would halve/double the length of the pendulum?” Students predict, write down their prediction, and then observe the result.</a:t>
            </a:r>
          </a:p>
          <a:p>
            <a:r>
              <a:rPr lang="en-US" dirty="0" smtClean="0"/>
              <a:t>The teacher asks, “What would happen if I would quarter/quadruple the length of the pendulum?” Students predict, write down their prediction, and then observe the result. “Do you see a relationship here?”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331065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3: Inquiry Lesson</a:t>
            </a:r>
            <a:endParaRPr lang="en-US" dirty="0"/>
          </a:p>
        </p:txBody>
      </p:sp>
      <p:sp>
        <p:nvSpPr>
          <p:cNvPr id="3" name="Content Placeholder 2"/>
          <p:cNvSpPr>
            <a:spLocks noGrp="1"/>
          </p:cNvSpPr>
          <p:nvPr>
            <p:ph idx="1"/>
          </p:nvPr>
        </p:nvSpPr>
        <p:spPr/>
        <p:txBody>
          <a:bodyPr>
            <a:normAutofit/>
          </a:bodyPr>
          <a:lstStyle/>
          <a:p>
            <a:r>
              <a:rPr lang="en-US" dirty="0" smtClean="0"/>
              <a:t>Students participate as instructor leads a lesson about the simple pendulum using a “think aloud” protocol.</a:t>
            </a:r>
          </a:p>
          <a:p>
            <a:r>
              <a:rPr lang="en-US" dirty="0"/>
              <a:t>Students predict which factors influence the period of a simple pendulum, and </a:t>
            </a:r>
            <a:r>
              <a:rPr lang="en-US" dirty="0" smtClean="0"/>
              <a:t>suggest how </a:t>
            </a:r>
            <a:r>
              <a:rPr lang="en-US" dirty="0"/>
              <a:t>they </a:t>
            </a:r>
            <a:r>
              <a:rPr lang="en-US" dirty="0" smtClean="0"/>
              <a:t>might affect </a:t>
            </a:r>
            <a:r>
              <a:rPr lang="en-US" dirty="0"/>
              <a:t>it.</a:t>
            </a:r>
          </a:p>
          <a:p>
            <a:r>
              <a:rPr lang="en-US" dirty="0"/>
              <a:t>Students identify relationships between all significant factors and period of the simple pendulum</a:t>
            </a:r>
            <a:r>
              <a:rPr lang="en-US" dirty="0" smtClean="0"/>
              <a:t>.</a:t>
            </a:r>
          </a:p>
          <a:p>
            <a:pPr lvl="1"/>
            <a:r>
              <a:rPr lang="en-US" i="1" dirty="0" smtClean="0"/>
              <a:t>P</a:t>
            </a:r>
            <a:r>
              <a:rPr lang="en-US" dirty="0" smtClean="0"/>
              <a:t> is a function of length.</a:t>
            </a:r>
          </a:p>
          <a:p>
            <a:pPr lvl="1"/>
            <a:r>
              <a:rPr lang="en-US" i="1" dirty="0" smtClean="0"/>
              <a:t>P</a:t>
            </a:r>
            <a:r>
              <a:rPr lang="en-US" dirty="0" smtClean="0"/>
              <a:t> is slightly dependent upon amplitude.</a:t>
            </a:r>
          </a:p>
          <a:p>
            <a:pPr lvl="1"/>
            <a:r>
              <a:rPr lang="en-US" i="1" dirty="0"/>
              <a:t>P</a:t>
            </a:r>
            <a:r>
              <a:rPr lang="en-US" dirty="0"/>
              <a:t> is not a function of mass</a:t>
            </a:r>
            <a:r>
              <a:rPr lang="en-US" dirty="0" smtClean="0"/>
              <a:t>.</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5001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a:t>
            </a:r>
            <a:r>
              <a:rPr lang="en-US" dirty="0" smtClean="0"/>
              <a:t>4: </a:t>
            </a:r>
            <a:r>
              <a:rPr lang="en-US" dirty="0"/>
              <a:t>Inquiry </a:t>
            </a:r>
            <a:r>
              <a:rPr lang="en-US" dirty="0" smtClean="0"/>
              <a:t>Lab</a:t>
            </a:r>
            <a:endParaRPr lang="en-US" dirty="0"/>
          </a:p>
        </p:txBody>
      </p:sp>
      <p:sp>
        <p:nvSpPr>
          <p:cNvPr id="3" name="Content Placeholder 2"/>
          <p:cNvSpPr>
            <a:spLocks noGrp="1"/>
          </p:cNvSpPr>
          <p:nvPr>
            <p:ph idx="1"/>
          </p:nvPr>
        </p:nvSpPr>
        <p:spPr/>
        <p:txBody>
          <a:bodyPr>
            <a:normAutofit fontScale="92500"/>
          </a:bodyPr>
          <a:lstStyle/>
          <a:p>
            <a:r>
              <a:rPr lang="en-US" dirty="0"/>
              <a:t>Length and period data are collected and </a:t>
            </a:r>
            <a:r>
              <a:rPr lang="en-US" dirty="0" smtClean="0"/>
              <a:t>graphed using a controlled experiment (amplitude is held constant).</a:t>
            </a:r>
            <a:endParaRPr lang="en-US" dirty="0"/>
          </a:p>
          <a:p>
            <a:r>
              <a:rPr lang="en-US" dirty="0" smtClean="0"/>
              <a:t>Students graph data and determine </a:t>
            </a:r>
            <a:r>
              <a:rPr lang="en-US" dirty="0"/>
              <a:t>that period is proportional to the square root of </a:t>
            </a:r>
            <a:r>
              <a:rPr lang="en-US" dirty="0" smtClean="0"/>
              <a:t>pendulum length.</a:t>
            </a:r>
          </a:p>
          <a:p>
            <a:r>
              <a:rPr lang="en-US" b="1" dirty="0" smtClean="0"/>
              <a:t>Extension: </a:t>
            </a:r>
            <a:r>
              <a:rPr lang="en-US" dirty="0" smtClean="0"/>
              <a:t>Students </a:t>
            </a:r>
            <a:r>
              <a:rPr lang="en-US" dirty="0"/>
              <a:t>test different amplitudes to </a:t>
            </a:r>
            <a:r>
              <a:rPr lang="en-US" dirty="0" smtClean="0"/>
              <a:t>determine the </a:t>
            </a:r>
            <a:r>
              <a:rPr lang="en-US" dirty="0"/>
              <a:t>limitation of the accuracy of </a:t>
            </a:r>
            <a:r>
              <a:rPr lang="en-US" dirty="0" smtClean="0"/>
              <a:t>the discovered </a:t>
            </a:r>
            <a:r>
              <a:rPr lang="en-US" dirty="0"/>
              <a:t>relationship </a:t>
            </a:r>
            <a:r>
              <a:rPr lang="en-US" dirty="0" smtClean="0"/>
              <a:t>relationship</a:t>
            </a:r>
            <a:r>
              <a:rPr lang="en-US" dirty="0"/>
              <a:t>, </a:t>
            </a:r>
            <a:r>
              <a:rPr lang="en-US" i="1" dirty="0"/>
              <a:t>P = </a:t>
            </a:r>
            <a:r>
              <a:rPr lang="en-US" i="1" dirty="0" smtClean="0"/>
              <a:t>(2.006s/m</a:t>
            </a:r>
            <a:r>
              <a:rPr lang="en-US" i="1" baseline="30000" dirty="0" smtClean="0"/>
              <a:t>½</a:t>
            </a:r>
            <a:r>
              <a:rPr lang="en-US" i="1" dirty="0"/>
              <a:t>)</a:t>
            </a:r>
            <a:r>
              <a:rPr lang="en-US" i="1" dirty="0" smtClean="0"/>
              <a:t>l</a:t>
            </a:r>
            <a:r>
              <a:rPr lang="en-US" i="1" baseline="30000" dirty="0" smtClean="0"/>
              <a:t>½</a:t>
            </a:r>
            <a:endParaRPr lang="en-US" dirty="0"/>
          </a:p>
          <a:p>
            <a:r>
              <a:rPr lang="en-US" dirty="0" smtClean="0"/>
              <a:t>Comparing </a:t>
            </a:r>
            <a:r>
              <a:rPr lang="en-US" dirty="0"/>
              <a:t>experimental values of period for various amplitudes with predicted values from small angle </a:t>
            </a:r>
            <a:r>
              <a:rPr lang="en-US" dirty="0" smtClean="0"/>
              <a:t>formula, students </a:t>
            </a:r>
            <a:r>
              <a:rPr lang="en-US" dirty="0"/>
              <a:t>determine at what angle (amplitude) the predicted period diverges from the actual period by more than 5%. </a:t>
            </a:r>
          </a:p>
          <a:p>
            <a:pPr marL="0" indent="0">
              <a:buNone/>
            </a:pPr>
            <a:endParaRPr lang="en-US" b="1"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643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Analysis Results</a:t>
            </a:r>
            <a:endParaRPr lang="en-US" dirty="0"/>
          </a:p>
        </p:txBody>
      </p:sp>
      <p:sp>
        <p:nvSpPr>
          <p:cNvPr id="6" name="Text Placeholder 5"/>
          <p:cNvSpPr>
            <a:spLocks noGrp="1"/>
          </p:cNvSpPr>
          <p:nvPr>
            <p:ph type="body" idx="1"/>
          </p:nvPr>
        </p:nvSpPr>
        <p:spPr/>
        <p:txBody>
          <a:bodyPr/>
          <a:lstStyle/>
          <a:p>
            <a:r>
              <a:rPr lang="en-US" dirty="0" smtClean="0"/>
              <a:t>Initial Graph</a:t>
            </a:r>
            <a:endParaRPr lang="en-US" dirty="0"/>
          </a:p>
        </p:txBody>
      </p:sp>
      <p:pic>
        <p:nvPicPr>
          <p:cNvPr id="10" name="Content Placeholder 9" descr="graph 1.png"/>
          <p:cNvPicPr>
            <a:picLocks noGrp="1" noChangeAspect="1"/>
          </p:cNvPicPr>
          <p:nvPr>
            <p:ph sz="half" idx="2"/>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4789" r="-4789"/>
          <a:stretch>
            <a:fillRect/>
          </a:stretch>
        </p:blipFill>
        <p:spPr/>
      </p:pic>
      <p:sp>
        <p:nvSpPr>
          <p:cNvPr id="8" name="Text Placeholder 7"/>
          <p:cNvSpPr>
            <a:spLocks noGrp="1"/>
          </p:cNvSpPr>
          <p:nvPr>
            <p:ph type="body" sz="quarter" idx="3"/>
          </p:nvPr>
        </p:nvSpPr>
        <p:spPr/>
        <p:txBody>
          <a:bodyPr/>
          <a:lstStyle/>
          <a:p>
            <a:r>
              <a:rPr lang="en-US" dirty="0" smtClean="0"/>
              <a:t>Linearized Graph</a:t>
            </a:r>
            <a:endParaRPr lang="en-US" dirty="0"/>
          </a:p>
        </p:txBody>
      </p:sp>
      <p:pic>
        <p:nvPicPr>
          <p:cNvPr id="11" name="Content Placeholder 10" descr="graph 2.png"/>
          <p:cNvPicPr>
            <a:picLocks noGrp="1" noChangeAspect="1"/>
          </p:cNvPicPr>
          <p:nvPr>
            <p:ph sz="quarter" idx="4"/>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4703" r="-4703"/>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4288858"/>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5: Real-world Application</a:t>
            </a:r>
            <a:endParaRPr lang="en-US" dirty="0"/>
          </a:p>
        </p:txBody>
      </p:sp>
      <p:sp>
        <p:nvSpPr>
          <p:cNvPr id="3" name="Content Placeholder 2"/>
          <p:cNvSpPr>
            <a:spLocks noGrp="1"/>
          </p:cNvSpPr>
          <p:nvPr>
            <p:ph idx="1"/>
          </p:nvPr>
        </p:nvSpPr>
        <p:spPr/>
        <p:txBody>
          <a:bodyPr>
            <a:normAutofit/>
          </a:bodyPr>
          <a:lstStyle/>
          <a:p>
            <a:r>
              <a:rPr lang="en-US" dirty="0" smtClean="0"/>
              <a:t>Students use a simple pendulum and the theoretical relationship</a:t>
            </a:r>
            <a:r>
              <a:rPr lang="en-US" dirty="0" smtClean="0"/>
              <a:t>,           </a:t>
            </a:r>
            <a:r>
              <a:rPr lang="en-US" i="1" dirty="0" smtClean="0"/>
              <a:t>        , </a:t>
            </a:r>
            <a:r>
              <a:rPr lang="en-US" dirty="0" smtClean="0"/>
              <a:t>to accurately determine the local value of the acceleration due to gravity, </a:t>
            </a:r>
            <a:r>
              <a:rPr lang="en-US" i="1" dirty="0" smtClean="0"/>
              <a:t>g.</a:t>
            </a:r>
          </a:p>
          <a:p>
            <a:r>
              <a:rPr lang="en-US" b="1" dirty="0" smtClean="0"/>
              <a:t>Extension: </a:t>
            </a:r>
            <a:r>
              <a:rPr lang="en-US" dirty="0" smtClean="0"/>
              <a:t>Students perform error analysis by seeing how errors in period, </a:t>
            </a:r>
            <a:r>
              <a:rPr lang="en-US" i="1" dirty="0" smtClean="0"/>
              <a:t>P, </a:t>
            </a:r>
            <a:r>
              <a:rPr lang="en-US" dirty="0" smtClean="0"/>
              <a:t>and length, </a:t>
            </a:r>
            <a:r>
              <a:rPr lang="en-US" i="1" dirty="0" smtClean="0"/>
              <a:t>l, </a:t>
            </a:r>
            <a:r>
              <a:rPr lang="en-US" dirty="0" smtClean="0"/>
              <a:t>of the pendulum propagate to </a:t>
            </a:r>
            <a:r>
              <a:rPr lang="en-US" i="1" dirty="0" smtClean="0"/>
              <a:t>g. </a:t>
            </a:r>
            <a:r>
              <a:rPr lang="en-US" dirty="0" smtClean="0"/>
              <a:t>That is, </a:t>
            </a:r>
          </a:p>
          <a:p>
            <a:pPr marL="0" indent="0" algn="ctr">
              <a:buNone/>
            </a:pPr>
            <a:r>
              <a:rPr lang="en-US" i="1" dirty="0" smtClean="0">
                <a:latin typeface="Symbol" charset="2"/>
                <a:cs typeface="Symbol" charset="2"/>
              </a:rPr>
              <a:t>D</a:t>
            </a:r>
            <a:r>
              <a:rPr lang="en-US" i="1" dirty="0" smtClean="0"/>
              <a:t>g = g(</a:t>
            </a:r>
            <a:r>
              <a:rPr lang="en-US" i="1" dirty="0" smtClean="0">
                <a:latin typeface="Symbol" charset="2"/>
                <a:cs typeface="Symbol" charset="2"/>
              </a:rPr>
              <a:t>D</a:t>
            </a:r>
            <a:r>
              <a:rPr lang="en-US" i="1" dirty="0" smtClean="0"/>
              <a:t>l/l+2</a:t>
            </a:r>
            <a:r>
              <a:rPr lang="en-US" i="1" dirty="0" smtClean="0">
                <a:latin typeface="Symbol" charset="2"/>
                <a:cs typeface="Symbol" charset="2"/>
              </a:rPr>
              <a:t>D</a:t>
            </a:r>
            <a:r>
              <a:rPr lang="en-US" i="1" dirty="0"/>
              <a:t>P</a:t>
            </a:r>
            <a:r>
              <a:rPr lang="en-US" i="1" dirty="0" smtClean="0"/>
              <a:t>/</a:t>
            </a:r>
            <a:r>
              <a:rPr lang="en-US" i="1" dirty="0"/>
              <a:t>P</a:t>
            </a:r>
            <a:r>
              <a:rPr lang="en-US" i="1" dirty="0" smtClean="0"/>
              <a:t>) </a:t>
            </a:r>
            <a:endParaRPr lang="en-US" i="1" dirty="0"/>
          </a:p>
          <a:p>
            <a:r>
              <a:rPr lang="en-US" dirty="0" smtClean="0"/>
              <a:t>See Error Propagation in the ISU Physics Teacher Education advanced </a:t>
            </a:r>
            <a:r>
              <a:rPr lang="en-US" dirty="0" smtClean="0">
                <a:hlinkClick r:id="rId3"/>
              </a:rPr>
              <a:t>Student Laboratory Handbook</a:t>
            </a:r>
            <a:r>
              <a:rPr lang="en-US" dirty="0" smtClean="0"/>
              <a:t>.</a:t>
            </a:r>
            <a:endParaRPr lang="en-US" dirty="0"/>
          </a:p>
        </p:txBody>
      </p:sp>
      <p:graphicFrame>
        <p:nvGraphicFramePr>
          <p:cNvPr id="4" name="Object 3"/>
          <p:cNvGraphicFramePr>
            <a:graphicFrameLocks noChangeAspect="1"/>
          </p:cNvGraphicFramePr>
          <p:nvPr/>
        </p:nvGraphicFramePr>
        <p:xfrm>
          <a:off x="2790825" y="2184400"/>
          <a:ext cx="1485900" cy="406400"/>
        </p:xfrm>
        <a:graphic>
          <a:graphicData uri="http://schemas.openxmlformats.org/presentationml/2006/ole">
            <p:oleObj spid="_x0000_s27650" name="Equation" r:id="rId4" imgW="1485900" imgH="406400" progId="Equation.3">
              <p:embed/>
            </p:oleObj>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9370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6: Hypothetical Explanation</a:t>
            </a:r>
            <a:endParaRPr lang="en-US" dirty="0"/>
          </a:p>
        </p:txBody>
      </p:sp>
      <p:sp>
        <p:nvSpPr>
          <p:cNvPr id="3" name="Content Placeholder 2"/>
          <p:cNvSpPr>
            <a:spLocks noGrp="1"/>
          </p:cNvSpPr>
          <p:nvPr>
            <p:ph idx="1"/>
          </p:nvPr>
        </p:nvSpPr>
        <p:spPr/>
        <p:txBody>
          <a:bodyPr/>
          <a:lstStyle/>
          <a:p>
            <a:r>
              <a:rPr lang="en-US" dirty="0" smtClean="0"/>
              <a:t>Students </a:t>
            </a:r>
            <a:r>
              <a:rPr lang="en-US" dirty="0"/>
              <a:t>“extract” the value of </a:t>
            </a:r>
            <a:r>
              <a:rPr lang="en-US" i="1" dirty="0"/>
              <a:t>g</a:t>
            </a:r>
            <a:r>
              <a:rPr lang="en-US" dirty="0"/>
              <a:t> from the </a:t>
            </a:r>
            <a:r>
              <a:rPr lang="en-US" dirty="0" smtClean="0"/>
              <a:t>discovered proportionality constant, 2.006s/m</a:t>
            </a:r>
            <a:r>
              <a:rPr lang="en-US" baseline="30000" dirty="0" smtClean="0"/>
              <a:t>½</a:t>
            </a:r>
            <a:r>
              <a:rPr lang="en-US" dirty="0" smtClean="0"/>
              <a:t>, using dimensional analysis. </a:t>
            </a:r>
          </a:p>
          <a:p>
            <a:r>
              <a:rPr lang="en-US" dirty="0" smtClean="0"/>
              <a:t>The remaining constant, 6.283, turn out to </a:t>
            </a:r>
            <a:r>
              <a:rPr lang="en-US" dirty="0"/>
              <a:t>be</a:t>
            </a:r>
            <a:r>
              <a:rPr lang="en-US" dirty="0" smtClean="0"/>
              <a:t> ~</a:t>
            </a:r>
            <a:r>
              <a:rPr lang="en-US" i="1" dirty="0" smtClean="0"/>
              <a:t>2</a:t>
            </a:r>
            <a:r>
              <a:rPr lang="en-US" i="1" dirty="0" smtClean="0">
                <a:latin typeface="Symbol" charset="2"/>
                <a:cs typeface="Symbol" charset="2"/>
              </a:rPr>
              <a:t>p</a:t>
            </a:r>
            <a:r>
              <a:rPr lang="en-US" dirty="0" smtClean="0"/>
              <a:t>.</a:t>
            </a:r>
            <a:endParaRPr lang="en-US" dirty="0"/>
          </a:p>
          <a:p>
            <a:r>
              <a:rPr lang="en-US" dirty="0"/>
              <a:t>See ISU’s </a:t>
            </a:r>
            <a:r>
              <a:rPr lang="en-US" i="1" dirty="0"/>
              <a:t>Student Laboratory Handbook </a:t>
            </a:r>
            <a:r>
              <a:rPr lang="en-US" dirty="0"/>
              <a:t>at </a:t>
            </a:r>
            <a:r>
              <a:rPr lang="en-US" dirty="0">
                <a:hlinkClick r:id="rId2"/>
              </a:rPr>
              <a:t>http://www.phy.ilstu.edu/pte/302content/student_lab_hdbk/slh.html</a:t>
            </a:r>
            <a:r>
              <a:rPr lang="en-US" dirty="0"/>
              <a:t> - See Reconciling Experimental with Theoretical Relationships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1487662"/>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153</TotalTime>
  <Words>809</Words>
  <Application>Microsoft Macintosh PowerPoint</Application>
  <PresentationFormat>On-screen Show (4:3)</PresentationFormat>
  <Paragraphs>59</Paragraphs>
  <Slides>10</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Revolution</vt:lpstr>
      <vt:lpstr>Microsoft Equation</vt:lpstr>
      <vt:lpstr>Levels of Inquiry Model of Science Teaching: The Pendulum Learning Sequence</vt:lpstr>
      <vt:lpstr>Levels of Inquiry Method  of Science Teaching</vt:lpstr>
      <vt:lpstr>Level 1: Discovery Learning</vt:lpstr>
      <vt:lpstr>Level 2: Interactive Demonstration</vt:lpstr>
      <vt:lpstr>Level 3: Inquiry Lesson</vt:lpstr>
      <vt:lpstr>Level 4: Inquiry Lab</vt:lpstr>
      <vt:lpstr>Graphical Analysis Results</vt:lpstr>
      <vt:lpstr>Level 5: Real-world Application</vt:lpstr>
      <vt:lpstr>Level 6: Hypothetical Explanation</vt:lpstr>
      <vt:lpstr>To learn more about the Levels of Inquiry Method of Science Teaching</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Pendulum Paradigm Lab</dc:title>
  <dc:creator>Carl Wenning</dc:creator>
  <cp:lastModifiedBy>Carl Wenning</cp:lastModifiedBy>
  <cp:revision>30</cp:revision>
  <dcterms:created xsi:type="dcterms:W3CDTF">2011-10-20T16:24:15Z</dcterms:created>
  <dcterms:modified xsi:type="dcterms:W3CDTF">2011-10-20T16:33:07Z</dcterms:modified>
</cp:coreProperties>
</file>